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94" r:id="rId3"/>
    <p:sldId id="295" r:id="rId4"/>
    <p:sldId id="293" r:id="rId5"/>
    <p:sldId id="346" r:id="rId6"/>
    <p:sldId id="332" r:id="rId7"/>
    <p:sldId id="296" r:id="rId8"/>
    <p:sldId id="297" r:id="rId9"/>
    <p:sldId id="298" r:id="rId10"/>
    <p:sldId id="342" r:id="rId11"/>
    <p:sldId id="343" r:id="rId12"/>
    <p:sldId id="344" r:id="rId13"/>
    <p:sldId id="347" r:id="rId14"/>
    <p:sldId id="348" r:id="rId15"/>
    <p:sldId id="349" r:id="rId16"/>
    <p:sldId id="308" r:id="rId17"/>
    <p:sldId id="309" r:id="rId18"/>
    <p:sldId id="305" r:id="rId19"/>
    <p:sldId id="306" r:id="rId20"/>
    <p:sldId id="307" r:id="rId21"/>
    <p:sldId id="345" r:id="rId22"/>
    <p:sldId id="310" r:id="rId23"/>
    <p:sldId id="311" r:id="rId24"/>
    <p:sldId id="312" r:id="rId25"/>
    <p:sldId id="313" r:id="rId26"/>
    <p:sldId id="314" r:id="rId27"/>
    <p:sldId id="315" r:id="rId28"/>
    <p:sldId id="320" r:id="rId29"/>
    <p:sldId id="333"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688"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FDF234-2800-5A45-89D3-FAECC21F38FF}"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6DDA1-9DAC-824F-BBA6-151E0C80C2BC}"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FDF234-2800-5A45-89D3-FAECC21F38FF}"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6DDA1-9DAC-824F-BBA6-151E0C80C2BC}"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FDF234-2800-5A45-89D3-FAECC21F38FF}"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6DDA1-9DAC-824F-BBA6-151E0C80C2BC}"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FDF234-2800-5A45-89D3-FAECC21F38FF}"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6DDA1-9DAC-824F-BBA6-151E0C80C2BC}"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FDF234-2800-5A45-89D3-FAECC21F38FF}" type="datetimeFigureOut">
              <a:rPr lang="en-US" smtClean="0"/>
              <a:t>9/18/17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E6DDA1-9DAC-824F-BBA6-151E0C80C2BC}"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FDF234-2800-5A45-89D3-FAECC21F38FF}" type="datetimeFigureOut">
              <a:rPr lang="en-US" smtClean="0"/>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6DDA1-9DAC-824F-BBA6-151E0C80C2BC}"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FDF234-2800-5A45-89D3-FAECC21F38FF}" type="datetimeFigureOut">
              <a:rPr lang="en-US" smtClean="0"/>
              <a:t>9/18/17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E6DDA1-9DAC-824F-BBA6-151E0C80C2BC}"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FDF234-2800-5A45-89D3-FAECC21F38FF}" type="datetimeFigureOut">
              <a:rPr lang="en-US" smtClean="0"/>
              <a:t>9/18/17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E6DDA1-9DAC-824F-BBA6-151E0C80C2BC}"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DF234-2800-5A45-89D3-FAECC21F38FF}" type="datetimeFigureOut">
              <a:rPr lang="en-US" smtClean="0"/>
              <a:t>9/18/17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E6DDA1-9DAC-824F-BBA6-151E0C80C2BC}"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FDF234-2800-5A45-89D3-FAECC21F38FF}" type="datetimeFigureOut">
              <a:rPr lang="en-US" smtClean="0"/>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6DDA1-9DAC-824F-BBA6-151E0C80C2BC}"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FDF234-2800-5A45-89D3-FAECC21F38FF}" type="datetimeFigureOut">
              <a:rPr lang="en-US" smtClean="0"/>
              <a:t>9/18/17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E6DDA1-9DAC-824F-BBA6-151E0C80C2BC}"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DF234-2800-5A45-89D3-FAECC21F38FF}" type="datetimeFigureOut">
              <a:rPr lang="en-US" smtClean="0"/>
              <a:t>9/18/17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6DDA1-9DAC-824F-BBA6-151E0C80C2BC}"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67834" y="546829"/>
            <a:ext cx="3893050" cy="5865579"/>
          </a:xfrm>
        </p:spPr>
        <p:txBody>
          <a:bodyPr/>
          <a:lstStyle/>
          <a:p>
            <a:pPr algn="l"/>
            <a:r>
              <a:rPr lang="en-US" dirty="0" smtClean="0">
                <a:solidFill>
                  <a:schemeClr val="tx1"/>
                </a:solidFill>
              </a:rPr>
              <a:t>HL8028 – Week 3</a:t>
            </a:r>
          </a:p>
          <a:p>
            <a:pPr algn="l"/>
            <a:endParaRPr lang="en-US" dirty="0">
              <a:solidFill>
                <a:schemeClr val="tx1"/>
              </a:solidFill>
            </a:endParaRPr>
          </a:p>
          <a:p>
            <a:pPr algn="l"/>
            <a:r>
              <a:rPr lang="en-US" dirty="0" smtClean="0">
                <a:solidFill>
                  <a:schemeClr val="accent6"/>
                </a:solidFill>
              </a:rPr>
              <a:t>Frankenstein </a:t>
            </a:r>
          </a:p>
          <a:p>
            <a:pPr algn="l"/>
            <a:r>
              <a:rPr lang="en-US" dirty="0" smtClean="0">
                <a:solidFill>
                  <a:schemeClr val="accent6"/>
                </a:solidFill>
              </a:rPr>
              <a:t>&amp; His Monster(s)</a:t>
            </a:r>
            <a:endParaRPr lang="en-US" dirty="0">
              <a:solidFill>
                <a:schemeClr val="accent6"/>
              </a:solidFill>
            </a:endParaRPr>
          </a:p>
        </p:txBody>
      </p:sp>
      <p:pic>
        <p:nvPicPr>
          <p:cNvPr id="4" name="Picture 3"/>
          <p:cNvPicPr>
            <a:picLocks noChangeAspect="1"/>
          </p:cNvPicPr>
          <p:nvPr/>
        </p:nvPicPr>
        <p:blipFill>
          <a:blip r:embed="rId2"/>
          <a:stretch>
            <a:fillRect/>
          </a:stretch>
        </p:blipFill>
        <p:spPr>
          <a:xfrm>
            <a:off x="3681389" y="0"/>
            <a:ext cx="5462611" cy="6858000"/>
          </a:xfrm>
          <a:prstGeom prst="rect">
            <a:avLst/>
          </a:prstGeom>
        </p:spPr>
      </p:pic>
    </p:spTree>
    <p:extLst>
      <p:ext uri="{BB962C8B-B14F-4D97-AF65-F5344CB8AC3E}">
        <p14:creationId xmlns:p14="http://schemas.microsoft.com/office/powerpoint/2010/main" val="103175181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Parent Problems</a:t>
            </a:r>
            <a:endParaRPr lang="en-US" dirty="0"/>
          </a:p>
        </p:txBody>
      </p:sp>
      <p:sp>
        <p:nvSpPr>
          <p:cNvPr id="3" name="Content Placeholder 2"/>
          <p:cNvSpPr>
            <a:spLocks noGrp="1"/>
          </p:cNvSpPr>
          <p:nvPr>
            <p:ph idx="1"/>
          </p:nvPr>
        </p:nvSpPr>
        <p:spPr/>
        <p:txBody>
          <a:bodyPr/>
          <a:lstStyle/>
          <a:p>
            <a:pPr marL="0" lvl="1" indent="0">
              <a:buNone/>
            </a:pPr>
            <a:r>
              <a:rPr lang="en-US" dirty="0"/>
              <a:t>“The abundant material in </a:t>
            </a:r>
            <a:r>
              <a:rPr lang="en-US" i="1" dirty="0"/>
              <a:t>Frankenstein </a:t>
            </a:r>
            <a:r>
              <a:rPr lang="en-US" dirty="0"/>
              <a:t>about the abnormal, or monstrous, manifestations of the child-parent tie justifies as much as does its famous monster Mary Shelley’s reference to the novel as ‘my hideous </a:t>
            </a:r>
            <a:r>
              <a:rPr lang="en-US" dirty="0" smtClean="0"/>
              <a:t>progeny.” </a:t>
            </a:r>
          </a:p>
          <a:p>
            <a:pPr marL="0" lvl="1" indent="0">
              <a:buNone/>
            </a:pPr>
            <a:r>
              <a:rPr lang="en-US" dirty="0" smtClean="0"/>
              <a:t>  –Ellen Moers, “Female Gothic: The Monster’s Mother”</a:t>
            </a:r>
            <a:endParaRPr lang="en-US" dirty="0"/>
          </a:p>
          <a:p>
            <a:endParaRPr lang="en-US" dirty="0"/>
          </a:p>
        </p:txBody>
      </p:sp>
    </p:spTree>
    <p:extLst>
      <p:ext uri="{BB962C8B-B14F-4D97-AF65-F5344CB8AC3E}">
        <p14:creationId xmlns:p14="http://schemas.microsoft.com/office/powerpoint/2010/main" val="2779276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Parent Problems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“Although Victor is easily read as the father who rejects his ‘son’, ultimately he is not a father, biologically or otherwise. . . . One of the most interesting reasons for the monsters’ lack of name is lack of known ancestry. . . He is removed from the social sphere and positioned in proximity to nature as a wild and uncivilized being. Without a mother, the creatures suffers and becomes monstrous in his actions. Without a father, he is monstrous by virtue of his very being. Without a surname, he simply cannot be identified. This is also a possible reason for his connection to Satan in the novel. His mysterious origins and the inability to place him within the Abrahamic tradition of </a:t>
            </a:r>
            <a:r>
              <a:rPr lang="en-US" dirty="0" err="1"/>
              <a:t>patrilineage</a:t>
            </a:r>
            <a:r>
              <a:rPr lang="en-US" dirty="0"/>
              <a:t> renders him extraneous to Christian narratives of ‘good,’ limiting him to the sphere of the diabolical.” </a:t>
            </a:r>
            <a:endParaRPr lang="en-US" dirty="0" smtClean="0"/>
          </a:p>
          <a:p>
            <a:pPr marL="0" indent="0">
              <a:buNone/>
            </a:pPr>
            <a:endParaRPr lang="en-US" dirty="0" smtClean="0"/>
          </a:p>
          <a:p>
            <a:pPr marL="0" indent="0">
              <a:buNone/>
            </a:pPr>
            <a:r>
              <a:rPr lang="en-US" dirty="0" smtClean="0"/>
              <a:t>--Maria </a:t>
            </a:r>
            <a:r>
              <a:rPr lang="en-US" dirty="0" err="1" smtClean="0"/>
              <a:t>Beville</a:t>
            </a:r>
            <a:r>
              <a:rPr lang="en-US" dirty="0" smtClean="0"/>
              <a:t>, </a:t>
            </a:r>
            <a:r>
              <a:rPr lang="en-US" i="1" dirty="0" smtClean="0"/>
              <a:t>The </a:t>
            </a:r>
            <a:r>
              <a:rPr lang="en-US" i="1" dirty="0" err="1" smtClean="0"/>
              <a:t>Unnameable</a:t>
            </a:r>
            <a:r>
              <a:rPr lang="en-US" i="1" dirty="0" smtClean="0"/>
              <a:t> Monster in Literature and Film</a:t>
            </a:r>
            <a:endParaRPr lang="en-US" dirty="0"/>
          </a:p>
        </p:txBody>
      </p:sp>
    </p:spTree>
    <p:extLst>
      <p:ext uri="{BB962C8B-B14F-4D97-AF65-F5344CB8AC3E}">
        <p14:creationId xmlns:p14="http://schemas.microsoft.com/office/powerpoint/2010/main" val="2046209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Parent Problems</a:t>
            </a:r>
            <a:endParaRPr lang="en-US" dirty="0"/>
          </a:p>
        </p:txBody>
      </p:sp>
      <p:sp>
        <p:nvSpPr>
          <p:cNvPr id="3" name="Content Placeholder 2"/>
          <p:cNvSpPr>
            <a:spLocks noGrp="1"/>
          </p:cNvSpPr>
          <p:nvPr>
            <p:ph idx="1"/>
          </p:nvPr>
        </p:nvSpPr>
        <p:spPr/>
        <p:txBody>
          <a:bodyPr/>
          <a:lstStyle/>
          <a:p>
            <a:pPr marL="0" indent="0">
              <a:buNone/>
            </a:pPr>
            <a:r>
              <a:rPr lang="en-US" dirty="0" smtClean="0"/>
              <a:t>Shelley’s epigraph to </a:t>
            </a:r>
            <a:r>
              <a:rPr lang="en-US" i="1" dirty="0" smtClean="0"/>
              <a:t>Frankenstein</a:t>
            </a:r>
            <a:r>
              <a:rPr lang="en-US" dirty="0" smtClean="0"/>
              <a:t>: </a:t>
            </a:r>
          </a:p>
          <a:p>
            <a:pPr marL="0" indent="0">
              <a:buNone/>
            </a:pPr>
            <a:endParaRPr lang="en-US" dirty="0"/>
          </a:p>
          <a:p>
            <a:pPr marL="0" indent="0">
              <a:buNone/>
            </a:pPr>
            <a:r>
              <a:rPr lang="en-US" dirty="0" smtClean="0"/>
              <a:t>“Did I request thee, Maker, from my clay</a:t>
            </a:r>
          </a:p>
          <a:p>
            <a:pPr marL="0" indent="0">
              <a:buNone/>
            </a:pPr>
            <a:r>
              <a:rPr lang="en-US" dirty="0" smtClean="0"/>
              <a:t>To </a:t>
            </a:r>
            <a:r>
              <a:rPr lang="en-US" dirty="0" err="1" smtClean="0"/>
              <a:t>mould</a:t>
            </a:r>
            <a:r>
              <a:rPr lang="en-US" dirty="0" smtClean="0"/>
              <a:t> me man? Did I solicit thee</a:t>
            </a:r>
          </a:p>
          <a:p>
            <a:pPr marL="0" indent="0">
              <a:buNone/>
            </a:pPr>
            <a:r>
              <a:rPr lang="en-US" dirty="0" smtClean="0"/>
              <a:t>From darkness to promote me?—”</a:t>
            </a:r>
          </a:p>
          <a:p>
            <a:pPr marL="0" indent="0">
              <a:buNone/>
            </a:pPr>
            <a:endParaRPr lang="en-US" dirty="0"/>
          </a:p>
          <a:p>
            <a:pPr marL="0" indent="0">
              <a:buNone/>
            </a:pPr>
            <a:r>
              <a:rPr lang="en-US" dirty="0" smtClean="0"/>
              <a:t>—John Milton, </a:t>
            </a:r>
            <a:r>
              <a:rPr lang="en-US" i="1" dirty="0" smtClean="0"/>
              <a:t>Paradise Lost</a:t>
            </a:r>
            <a:r>
              <a:rPr lang="en-US" dirty="0" smtClean="0"/>
              <a:t> (1667)</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664910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Uncanny</a:t>
            </a:r>
            <a:endParaRPr lang="en-US" dirty="0"/>
          </a:p>
        </p:txBody>
      </p:sp>
      <p:sp>
        <p:nvSpPr>
          <p:cNvPr id="3" name="Content Placeholder 2"/>
          <p:cNvSpPr>
            <a:spLocks noGrp="1"/>
          </p:cNvSpPr>
          <p:nvPr>
            <p:ph idx="1"/>
          </p:nvPr>
        </p:nvSpPr>
        <p:spPr>
          <a:xfrm>
            <a:off x="4952889" y="1286610"/>
            <a:ext cx="4191111" cy="5571390"/>
          </a:xfrm>
        </p:spPr>
        <p:txBody>
          <a:bodyPr>
            <a:normAutofit fontScale="92500"/>
          </a:bodyPr>
          <a:lstStyle/>
          <a:p>
            <a:r>
              <a:rPr lang="en-US" dirty="0" smtClean="0">
                <a:solidFill>
                  <a:srgbClr val="F79646"/>
                </a:solidFill>
              </a:rPr>
              <a:t>That which is both familiar </a:t>
            </a:r>
            <a:r>
              <a:rPr lang="en-US" i="1" dirty="0" smtClean="0">
                <a:solidFill>
                  <a:srgbClr val="F79646"/>
                </a:solidFill>
              </a:rPr>
              <a:t>and</a:t>
            </a:r>
            <a:r>
              <a:rPr lang="en-US" dirty="0" smtClean="0">
                <a:solidFill>
                  <a:srgbClr val="F79646"/>
                </a:solidFill>
              </a:rPr>
              <a:t> unfamiliar</a:t>
            </a:r>
          </a:p>
          <a:p>
            <a:r>
              <a:rPr lang="en-US" dirty="0" smtClean="0">
                <a:solidFill>
                  <a:srgbClr val="F79646"/>
                </a:solidFill>
              </a:rPr>
              <a:t>Produces discomfort, cognitive dissonance</a:t>
            </a:r>
          </a:p>
          <a:p>
            <a:r>
              <a:rPr lang="en-US" dirty="0" smtClean="0">
                <a:solidFill>
                  <a:srgbClr val="F79646"/>
                </a:solidFill>
              </a:rPr>
              <a:t>Related to anxiety, apprehension</a:t>
            </a:r>
          </a:p>
          <a:p>
            <a:r>
              <a:rPr lang="en-US" dirty="0" smtClean="0">
                <a:solidFill>
                  <a:srgbClr val="F79646"/>
                </a:solidFill>
              </a:rPr>
              <a:t>Ambiguity between animate and inanimate</a:t>
            </a:r>
          </a:p>
          <a:p>
            <a:r>
              <a:rPr lang="en-US" dirty="0" smtClean="0">
                <a:solidFill>
                  <a:srgbClr val="F79646"/>
                </a:solidFill>
              </a:rPr>
              <a:t>Examples: dolls, wax figures, automatons, corpses, </a:t>
            </a:r>
            <a:r>
              <a:rPr lang="en-US" i="1" dirty="0" err="1" smtClean="0">
                <a:solidFill>
                  <a:srgbClr val="F79646"/>
                </a:solidFill>
              </a:rPr>
              <a:t>deja</a:t>
            </a:r>
            <a:r>
              <a:rPr lang="en-US" i="1" dirty="0" smtClean="0">
                <a:solidFill>
                  <a:srgbClr val="F79646"/>
                </a:solidFill>
              </a:rPr>
              <a:t> vu</a:t>
            </a:r>
            <a:endParaRPr lang="en-US" dirty="0">
              <a:solidFill>
                <a:srgbClr val="F79646"/>
              </a:solidFill>
            </a:endParaRPr>
          </a:p>
        </p:txBody>
      </p:sp>
      <p:pic>
        <p:nvPicPr>
          <p:cNvPr id="4" name="Picture 3"/>
          <p:cNvPicPr>
            <a:picLocks noChangeAspect="1"/>
          </p:cNvPicPr>
          <p:nvPr/>
        </p:nvPicPr>
        <p:blipFill>
          <a:blip r:embed="rId2"/>
          <a:stretch>
            <a:fillRect/>
          </a:stretch>
        </p:blipFill>
        <p:spPr>
          <a:xfrm>
            <a:off x="0" y="1286609"/>
            <a:ext cx="4952890" cy="3327017"/>
          </a:xfrm>
          <a:prstGeom prst="rect">
            <a:avLst/>
          </a:prstGeom>
        </p:spPr>
      </p:pic>
    </p:spTree>
    <p:extLst>
      <p:ext uri="{BB962C8B-B14F-4D97-AF65-F5344CB8AC3E}">
        <p14:creationId xmlns:p14="http://schemas.microsoft.com/office/powerpoint/2010/main" val="4152566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79646"/>
                </a:solidFill>
              </a:rPr>
              <a:t>Masahiro Mori, “The Uncanny Valley”</a:t>
            </a:r>
            <a:endParaRPr lang="en-US" dirty="0">
              <a:solidFill>
                <a:srgbClr val="F79646"/>
              </a:solidFill>
            </a:endParaRPr>
          </a:p>
        </p:txBody>
      </p:sp>
      <p:sp>
        <p:nvSpPr>
          <p:cNvPr id="7" name="Content Placeholder 6"/>
          <p:cNvSpPr>
            <a:spLocks noGrp="1"/>
          </p:cNvSpPr>
          <p:nvPr>
            <p:ph idx="1"/>
          </p:nvPr>
        </p:nvSpPr>
        <p:spPr/>
        <p:txBody>
          <a:bodyPr/>
          <a:lstStyle/>
          <a:p>
            <a:pPr marL="0" indent="0">
              <a:buNone/>
            </a:pPr>
            <a:endParaRPr lang="en-US" dirty="0"/>
          </a:p>
        </p:txBody>
      </p:sp>
      <p:pic>
        <p:nvPicPr>
          <p:cNvPr id="8" name="Picture 7"/>
          <p:cNvPicPr>
            <a:picLocks noChangeAspect="1"/>
          </p:cNvPicPr>
          <p:nvPr/>
        </p:nvPicPr>
        <p:blipFill>
          <a:blip r:embed="rId2"/>
          <a:stretch>
            <a:fillRect/>
          </a:stretch>
        </p:blipFill>
        <p:spPr>
          <a:xfrm>
            <a:off x="377614" y="1508774"/>
            <a:ext cx="8309186" cy="5101454"/>
          </a:xfrm>
          <a:prstGeom prst="rect">
            <a:avLst/>
          </a:prstGeom>
        </p:spPr>
      </p:pic>
    </p:spTree>
    <p:extLst>
      <p:ext uri="{BB962C8B-B14F-4D97-AF65-F5344CB8AC3E}">
        <p14:creationId xmlns:p14="http://schemas.microsoft.com/office/powerpoint/2010/main" val="364335621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The Freudian “Uncanny”</a:t>
            </a:r>
            <a:endParaRPr lang="en-US" dirty="0">
              <a:solidFill>
                <a:srgbClr val="F79646"/>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The uncanny is that which reminds us of our own repressed desires. In the repetition or reoccurrence of that which has been ‘repressed,’ we encounter the strangeness of something that is both familiar and attractive (in the unconscious) and strange and repulsive (in the conscious mind). It mixes attraction and repulsion, familiarity and strangeness. </a:t>
            </a:r>
            <a:r>
              <a:rPr lang="en-US" dirty="0" smtClean="0">
                <a:solidFill>
                  <a:srgbClr val="FF0000"/>
                </a:solidFill>
              </a:rPr>
              <a:t>It derives </a:t>
            </a:r>
            <a:r>
              <a:rPr lang="en-US" dirty="0">
                <a:solidFill>
                  <a:srgbClr val="FF0000"/>
                </a:solidFill>
              </a:rPr>
              <a:t>its terror not from something externally alien or unknown but—on the contrary—from something strangely familiar which defeats our efforts to separate ourselves from it.</a:t>
            </a:r>
          </a:p>
        </p:txBody>
      </p:sp>
    </p:spTree>
    <p:extLst>
      <p:ext uri="{BB962C8B-B14F-4D97-AF65-F5344CB8AC3E}">
        <p14:creationId xmlns:p14="http://schemas.microsoft.com/office/powerpoint/2010/main" val="21111593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Adaptations</a:t>
            </a:r>
            <a:endParaRPr lang="en-US" dirty="0"/>
          </a:p>
        </p:txBody>
      </p:sp>
    </p:spTree>
    <p:extLst>
      <p:ext uri="{BB962C8B-B14F-4D97-AF65-F5344CB8AC3E}">
        <p14:creationId xmlns:p14="http://schemas.microsoft.com/office/powerpoint/2010/main" val="28495173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Edison Studios, </a:t>
            </a:r>
            <a:r>
              <a:rPr lang="en-US" i="1" dirty="0" smtClean="0"/>
              <a:t>Frankenstein</a:t>
            </a:r>
            <a:r>
              <a:rPr lang="en-US" dirty="0" smtClean="0"/>
              <a:t> (1910)</a:t>
            </a:r>
            <a:endParaRPr lang="en-US" dirty="0"/>
          </a:p>
        </p:txBody>
      </p:sp>
      <p:pic>
        <p:nvPicPr>
          <p:cNvPr id="4" name="Picture 3"/>
          <p:cNvPicPr>
            <a:picLocks noChangeAspect="1"/>
          </p:cNvPicPr>
          <p:nvPr/>
        </p:nvPicPr>
        <p:blipFill>
          <a:blip r:embed="rId2"/>
          <a:stretch>
            <a:fillRect/>
          </a:stretch>
        </p:blipFill>
        <p:spPr>
          <a:xfrm>
            <a:off x="843150" y="1417638"/>
            <a:ext cx="7391827" cy="4711750"/>
          </a:xfrm>
          <a:prstGeom prst="rect">
            <a:avLst/>
          </a:prstGeom>
        </p:spPr>
      </p:pic>
    </p:spTree>
    <p:extLst>
      <p:ext uri="{BB962C8B-B14F-4D97-AF65-F5344CB8AC3E}">
        <p14:creationId xmlns:p14="http://schemas.microsoft.com/office/powerpoint/2010/main" val="11833096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James Whale, </a:t>
            </a:r>
            <a:r>
              <a:rPr lang="en-US" i="1" dirty="0" smtClean="0"/>
              <a:t>Frankenstein</a:t>
            </a:r>
            <a:r>
              <a:rPr lang="en-US" dirty="0" smtClean="0"/>
              <a:t> (1931): Boris Karloff</a:t>
            </a:r>
            <a:endParaRPr lang="en-US" dirty="0"/>
          </a:p>
        </p:txBody>
      </p:sp>
      <p:pic>
        <p:nvPicPr>
          <p:cNvPr id="4" name="Content Placeholder 3"/>
          <p:cNvPicPr>
            <a:picLocks noGrp="1" noChangeAspect="1"/>
          </p:cNvPicPr>
          <p:nvPr>
            <p:ph idx="1"/>
          </p:nvPr>
        </p:nvPicPr>
        <p:blipFill>
          <a:blip r:embed="rId2"/>
          <a:srcRect t="7875" b="7875"/>
          <a:stretch>
            <a:fillRect/>
          </a:stretch>
        </p:blipFill>
        <p:spPr/>
      </p:pic>
    </p:spTree>
    <p:extLst>
      <p:ext uri="{BB962C8B-B14F-4D97-AF65-F5344CB8AC3E}">
        <p14:creationId xmlns:p14="http://schemas.microsoft.com/office/powerpoint/2010/main" val="34816872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0" y="274638"/>
            <a:ext cx="4114800" cy="5973762"/>
          </a:xfrm>
        </p:spPr>
        <p:txBody>
          <a:bodyPr>
            <a:normAutofit/>
          </a:bodyPr>
          <a:lstStyle/>
          <a:p>
            <a:pPr algn="l"/>
            <a:r>
              <a:rPr lang="en-US" sz="3400" dirty="0" smtClean="0"/>
              <a:t>Kenneth </a:t>
            </a:r>
            <a:r>
              <a:rPr lang="en-US" sz="3400" dirty="0" err="1" smtClean="0"/>
              <a:t>Branagh</a:t>
            </a:r>
            <a:r>
              <a:rPr lang="en-US" sz="3400" dirty="0" smtClean="0"/>
              <a:t>, </a:t>
            </a:r>
            <a:r>
              <a:rPr lang="en-US" sz="3400" i="1" dirty="0" smtClean="0"/>
              <a:t>Mary Shelley’s Frankenstein</a:t>
            </a:r>
            <a:r>
              <a:rPr lang="en-US" sz="3400" dirty="0" smtClean="0"/>
              <a:t> (1994): Robert </a:t>
            </a:r>
            <a:r>
              <a:rPr lang="en-US" sz="3400" dirty="0" err="1" smtClean="0"/>
              <a:t>DeNiro</a:t>
            </a:r>
            <a:endParaRPr lang="en-US" sz="3400" dirty="0"/>
          </a:p>
        </p:txBody>
      </p:sp>
      <p:pic>
        <p:nvPicPr>
          <p:cNvPr id="6" name="Picture 5"/>
          <p:cNvPicPr>
            <a:picLocks noChangeAspect="1"/>
          </p:cNvPicPr>
          <p:nvPr/>
        </p:nvPicPr>
        <p:blipFill>
          <a:blip r:embed="rId2"/>
          <a:stretch>
            <a:fillRect/>
          </a:stretch>
        </p:blipFill>
        <p:spPr>
          <a:xfrm>
            <a:off x="355600" y="596900"/>
            <a:ext cx="4216400" cy="5651500"/>
          </a:xfrm>
          <a:prstGeom prst="rect">
            <a:avLst/>
          </a:prstGeom>
        </p:spPr>
      </p:pic>
    </p:spTree>
    <p:extLst>
      <p:ext uri="{BB962C8B-B14F-4D97-AF65-F5344CB8AC3E}">
        <p14:creationId xmlns:p14="http://schemas.microsoft.com/office/powerpoint/2010/main" val="21551299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Mary Wollstonecraft Shelley</a:t>
            </a:r>
            <a:endParaRPr lang="en-US" dirty="0"/>
          </a:p>
        </p:txBody>
      </p:sp>
      <p:sp>
        <p:nvSpPr>
          <p:cNvPr id="3" name="Content Placeholder 2"/>
          <p:cNvSpPr>
            <a:spLocks noGrp="1"/>
          </p:cNvSpPr>
          <p:nvPr>
            <p:ph idx="1"/>
          </p:nvPr>
        </p:nvSpPr>
        <p:spPr>
          <a:xfrm>
            <a:off x="457199" y="1600200"/>
            <a:ext cx="4766481" cy="4525963"/>
          </a:xfrm>
        </p:spPr>
        <p:txBody>
          <a:bodyPr>
            <a:normAutofit/>
          </a:bodyPr>
          <a:lstStyle/>
          <a:p>
            <a:r>
              <a:rPr lang="en-US" dirty="0" smtClean="0">
                <a:solidFill>
                  <a:schemeClr val="accent6"/>
                </a:solidFill>
              </a:rPr>
              <a:t>1797-1851</a:t>
            </a:r>
          </a:p>
          <a:p>
            <a:r>
              <a:rPr lang="en-US" dirty="0" smtClean="0">
                <a:solidFill>
                  <a:schemeClr val="accent6"/>
                </a:solidFill>
              </a:rPr>
              <a:t>Daughter of Mary Wollstonecraft (author of </a:t>
            </a:r>
            <a:r>
              <a:rPr lang="en-US" i="1" dirty="0" smtClean="0">
                <a:solidFill>
                  <a:schemeClr val="accent6"/>
                </a:solidFill>
              </a:rPr>
              <a:t>A Vindication of the Rights of Woman</a:t>
            </a:r>
            <a:r>
              <a:rPr lang="en-US" dirty="0" smtClean="0">
                <a:solidFill>
                  <a:schemeClr val="accent6"/>
                </a:solidFill>
              </a:rPr>
              <a:t>)</a:t>
            </a:r>
          </a:p>
          <a:p>
            <a:r>
              <a:rPr lang="en-US" dirty="0" smtClean="0">
                <a:solidFill>
                  <a:schemeClr val="accent6"/>
                </a:solidFill>
              </a:rPr>
              <a:t>Began </a:t>
            </a:r>
            <a:r>
              <a:rPr lang="en-US" i="1" dirty="0" smtClean="0">
                <a:solidFill>
                  <a:schemeClr val="accent6"/>
                </a:solidFill>
              </a:rPr>
              <a:t>Frankenstein </a:t>
            </a:r>
            <a:r>
              <a:rPr lang="en-US" dirty="0" smtClean="0">
                <a:solidFill>
                  <a:schemeClr val="accent6"/>
                </a:solidFill>
              </a:rPr>
              <a:t>at 18</a:t>
            </a:r>
          </a:p>
          <a:p>
            <a:r>
              <a:rPr lang="en-US" dirty="0" smtClean="0">
                <a:solidFill>
                  <a:schemeClr val="accent6"/>
                </a:solidFill>
              </a:rPr>
              <a:t>Married poet Percy Bysshe Shelley</a:t>
            </a:r>
            <a:endParaRPr lang="en-US" dirty="0">
              <a:solidFill>
                <a:schemeClr val="accent6"/>
              </a:solidFill>
            </a:endParaRPr>
          </a:p>
        </p:txBody>
      </p:sp>
      <p:pic>
        <p:nvPicPr>
          <p:cNvPr id="4" name="Picture 3"/>
          <p:cNvPicPr>
            <a:picLocks noChangeAspect="1"/>
          </p:cNvPicPr>
          <p:nvPr/>
        </p:nvPicPr>
        <p:blipFill>
          <a:blip r:embed="rId2"/>
          <a:stretch>
            <a:fillRect/>
          </a:stretch>
        </p:blipFill>
        <p:spPr>
          <a:xfrm>
            <a:off x="5223680" y="2036006"/>
            <a:ext cx="3920320" cy="4821994"/>
          </a:xfrm>
          <a:prstGeom prst="rect">
            <a:avLst/>
          </a:prstGeom>
        </p:spPr>
      </p:pic>
    </p:spTree>
    <p:extLst>
      <p:ext uri="{BB962C8B-B14F-4D97-AF65-F5344CB8AC3E}">
        <p14:creationId xmlns:p14="http://schemas.microsoft.com/office/powerpoint/2010/main" val="981212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Stuart Beattie, </a:t>
            </a:r>
            <a:r>
              <a:rPr lang="en-US" i="1" dirty="0" smtClean="0"/>
              <a:t>I, Frankenstein</a:t>
            </a:r>
            <a:r>
              <a:rPr lang="en-US" dirty="0" smtClean="0"/>
              <a:t> (2014): Aaron Eckhart</a:t>
            </a:r>
            <a:endParaRPr lang="en-US" dirty="0"/>
          </a:p>
        </p:txBody>
      </p:sp>
      <p:pic>
        <p:nvPicPr>
          <p:cNvPr id="6" name="Picture 5"/>
          <p:cNvPicPr>
            <a:picLocks noChangeAspect="1"/>
          </p:cNvPicPr>
          <p:nvPr/>
        </p:nvPicPr>
        <p:blipFill>
          <a:blip r:embed="rId2"/>
          <a:stretch>
            <a:fillRect/>
          </a:stretch>
        </p:blipFill>
        <p:spPr>
          <a:xfrm>
            <a:off x="962795" y="1806890"/>
            <a:ext cx="7272181" cy="4856848"/>
          </a:xfrm>
          <a:prstGeom prst="rect">
            <a:avLst/>
          </a:prstGeom>
        </p:spPr>
      </p:pic>
    </p:spTree>
    <p:extLst>
      <p:ext uri="{BB962C8B-B14F-4D97-AF65-F5344CB8AC3E}">
        <p14:creationId xmlns:p14="http://schemas.microsoft.com/office/powerpoint/2010/main" val="155222533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Paul </a:t>
            </a:r>
            <a:r>
              <a:rPr lang="en-US" dirty="0" err="1" smtClean="0"/>
              <a:t>McGuigan</a:t>
            </a:r>
            <a:r>
              <a:rPr lang="en-US" dirty="0" smtClean="0"/>
              <a:t>, </a:t>
            </a:r>
            <a:r>
              <a:rPr lang="en-US" i="1" dirty="0" smtClean="0"/>
              <a:t>Victor Frankenstein</a:t>
            </a:r>
            <a:r>
              <a:rPr lang="en-US" dirty="0" smtClean="0"/>
              <a:t> (2015): </a:t>
            </a:r>
            <a:r>
              <a:rPr lang="en-US" dirty="0"/>
              <a:t>Guillaume Delaunay</a:t>
            </a:r>
          </a:p>
        </p:txBody>
      </p:sp>
      <p:pic>
        <p:nvPicPr>
          <p:cNvPr id="4" name="Picture 3"/>
          <p:cNvPicPr>
            <a:picLocks noChangeAspect="1"/>
          </p:cNvPicPr>
          <p:nvPr/>
        </p:nvPicPr>
        <p:blipFill>
          <a:blip r:embed="rId2"/>
          <a:stretch>
            <a:fillRect/>
          </a:stretch>
        </p:blipFill>
        <p:spPr>
          <a:xfrm>
            <a:off x="635000" y="2844800"/>
            <a:ext cx="7874000" cy="3594100"/>
          </a:xfrm>
          <a:prstGeom prst="rect">
            <a:avLst/>
          </a:prstGeom>
        </p:spPr>
      </p:pic>
    </p:spTree>
    <p:extLst>
      <p:ext uri="{BB962C8B-B14F-4D97-AF65-F5344CB8AC3E}">
        <p14:creationId xmlns:p14="http://schemas.microsoft.com/office/powerpoint/2010/main" val="3508906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Mary Shelley’s Frankenstein</a:t>
            </a:r>
            <a:r>
              <a:rPr lang="en-US" dirty="0"/>
              <a:t> </a:t>
            </a:r>
            <a:r>
              <a:rPr lang="en-US" dirty="0" smtClean="0"/>
              <a:t>(1994)</a:t>
            </a:r>
            <a:endParaRPr lang="en-US" i="1" dirty="0"/>
          </a:p>
        </p:txBody>
      </p:sp>
      <p:pic>
        <p:nvPicPr>
          <p:cNvPr id="4" name="Content Placeholder 3" descr="Screen Shot 2015-02-05 at 12.30.04 PM.png"/>
          <p:cNvPicPr>
            <a:picLocks noGrp="1" noChangeAspect="1"/>
          </p:cNvPicPr>
          <p:nvPr>
            <p:ph idx="1"/>
          </p:nvPr>
        </p:nvPicPr>
        <p:blipFill>
          <a:blip r:embed="rId2">
            <a:extLst>
              <a:ext uri="{28A0092B-C50C-407E-A947-70E740481C1C}">
                <a14:useLocalDpi xmlns:a14="http://schemas.microsoft.com/office/drawing/2010/main" val="0"/>
              </a:ext>
            </a:extLst>
          </a:blip>
          <a:srcRect l="1547" r="1547"/>
          <a:stretch>
            <a:fillRect/>
          </a:stretch>
        </p:blipFill>
        <p:spPr/>
      </p:pic>
    </p:spTree>
    <p:extLst>
      <p:ext uri="{BB962C8B-B14F-4D97-AF65-F5344CB8AC3E}">
        <p14:creationId xmlns:p14="http://schemas.microsoft.com/office/powerpoint/2010/main" val="336084132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Mary Shelley’s Frankenstein</a:t>
            </a:r>
            <a:r>
              <a:rPr lang="en-US" dirty="0"/>
              <a:t> </a:t>
            </a:r>
            <a:r>
              <a:rPr lang="en-US" dirty="0" smtClean="0"/>
              <a:t>(1994)</a:t>
            </a:r>
            <a:endParaRPr lang="en-US" i="1" dirty="0"/>
          </a:p>
        </p:txBody>
      </p:sp>
      <p:pic>
        <p:nvPicPr>
          <p:cNvPr id="4" name="Content Placeholder 3" descr="Screen Shot 2015-02-05 at 12.30.48 PM.png"/>
          <p:cNvPicPr>
            <a:picLocks noGrp="1" noChangeAspect="1"/>
          </p:cNvPicPr>
          <p:nvPr>
            <p:ph idx="1"/>
          </p:nvPr>
        </p:nvPicPr>
        <p:blipFill>
          <a:blip r:embed="rId2">
            <a:extLst>
              <a:ext uri="{28A0092B-C50C-407E-A947-70E740481C1C}">
                <a14:useLocalDpi xmlns:a14="http://schemas.microsoft.com/office/drawing/2010/main" val="0"/>
              </a:ext>
            </a:extLst>
          </a:blip>
          <a:srcRect l="1482" r="1482"/>
          <a:stretch>
            <a:fillRect/>
          </a:stretch>
        </p:blipFill>
        <p:spPr/>
      </p:pic>
    </p:spTree>
    <p:extLst>
      <p:ext uri="{BB962C8B-B14F-4D97-AF65-F5344CB8AC3E}">
        <p14:creationId xmlns:p14="http://schemas.microsoft.com/office/powerpoint/2010/main" val="10420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Mary Shelley’s Frankenstein</a:t>
            </a:r>
            <a:r>
              <a:rPr lang="en-US" dirty="0"/>
              <a:t> </a:t>
            </a:r>
            <a:r>
              <a:rPr lang="en-US" dirty="0" smtClean="0"/>
              <a:t>(1994)</a:t>
            </a:r>
            <a:endParaRPr lang="en-US" i="1" dirty="0"/>
          </a:p>
        </p:txBody>
      </p:sp>
      <p:pic>
        <p:nvPicPr>
          <p:cNvPr id="4" name="Content Placeholder 3" descr="Screen Shot 2015-02-05 at 12.34.03 PM.png"/>
          <p:cNvPicPr>
            <a:picLocks noGrp="1" noChangeAspect="1"/>
          </p:cNvPicPr>
          <p:nvPr>
            <p:ph idx="1"/>
          </p:nvPr>
        </p:nvPicPr>
        <p:blipFill>
          <a:blip r:embed="rId2">
            <a:extLst>
              <a:ext uri="{28A0092B-C50C-407E-A947-70E740481C1C}">
                <a14:useLocalDpi xmlns:a14="http://schemas.microsoft.com/office/drawing/2010/main" val="0"/>
              </a:ext>
            </a:extLst>
          </a:blip>
          <a:srcRect l="1934" r="1934"/>
          <a:stretch>
            <a:fillRect/>
          </a:stretch>
        </p:blipFill>
        <p:spPr/>
      </p:pic>
    </p:spTree>
    <p:extLst>
      <p:ext uri="{BB962C8B-B14F-4D97-AF65-F5344CB8AC3E}">
        <p14:creationId xmlns:p14="http://schemas.microsoft.com/office/powerpoint/2010/main" val="303835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Mary Shelley’s Frankenstein</a:t>
            </a:r>
            <a:r>
              <a:rPr lang="en-US" dirty="0"/>
              <a:t> </a:t>
            </a:r>
            <a:r>
              <a:rPr lang="en-US" dirty="0" smtClean="0"/>
              <a:t>(1994)</a:t>
            </a:r>
            <a:endParaRPr lang="en-US" i="1" dirty="0"/>
          </a:p>
        </p:txBody>
      </p:sp>
      <p:pic>
        <p:nvPicPr>
          <p:cNvPr id="4" name="Content Placeholder 3" descr="Screen Shot 2015-02-05 at 12.34.30 PM.png"/>
          <p:cNvPicPr>
            <a:picLocks noGrp="1" noChangeAspect="1"/>
          </p:cNvPicPr>
          <p:nvPr>
            <p:ph idx="1"/>
          </p:nvPr>
        </p:nvPicPr>
        <p:blipFill>
          <a:blip r:embed="rId2">
            <a:extLst>
              <a:ext uri="{28A0092B-C50C-407E-A947-70E740481C1C}">
                <a14:useLocalDpi xmlns:a14="http://schemas.microsoft.com/office/drawing/2010/main" val="0"/>
              </a:ext>
            </a:extLst>
          </a:blip>
          <a:srcRect l="1886" r="1886"/>
          <a:stretch>
            <a:fillRect/>
          </a:stretch>
        </p:blipFill>
        <p:spPr/>
      </p:pic>
    </p:spTree>
    <p:extLst>
      <p:ext uri="{BB962C8B-B14F-4D97-AF65-F5344CB8AC3E}">
        <p14:creationId xmlns:p14="http://schemas.microsoft.com/office/powerpoint/2010/main" val="262111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Mary Shelley’s Frankenstein</a:t>
            </a:r>
            <a:r>
              <a:rPr lang="en-US" dirty="0"/>
              <a:t> </a:t>
            </a:r>
            <a:r>
              <a:rPr lang="en-US" dirty="0" smtClean="0"/>
              <a:t>(1994)</a:t>
            </a:r>
            <a:endParaRPr lang="en-US" i="1" dirty="0"/>
          </a:p>
        </p:txBody>
      </p:sp>
      <p:pic>
        <p:nvPicPr>
          <p:cNvPr id="4" name="Content Placeholder 3" descr="Screen Shot 2015-02-05 at 12.36.18 PM.png"/>
          <p:cNvPicPr>
            <a:picLocks noGrp="1" noChangeAspect="1"/>
          </p:cNvPicPr>
          <p:nvPr>
            <p:ph idx="1"/>
          </p:nvPr>
        </p:nvPicPr>
        <p:blipFill>
          <a:blip r:embed="rId2">
            <a:extLst>
              <a:ext uri="{28A0092B-C50C-407E-A947-70E740481C1C}">
                <a14:useLocalDpi xmlns:a14="http://schemas.microsoft.com/office/drawing/2010/main" val="0"/>
              </a:ext>
            </a:extLst>
          </a:blip>
          <a:srcRect l="1956" r="1956"/>
          <a:stretch>
            <a:fillRect/>
          </a:stretch>
        </p:blipFill>
        <p:spPr/>
      </p:pic>
    </p:spTree>
    <p:extLst>
      <p:ext uri="{BB962C8B-B14F-4D97-AF65-F5344CB8AC3E}">
        <p14:creationId xmlns:p14="http://schemas.microsoft.com/office/powerpoint/2010/main" val="1760574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Mary Shelley’s Frankenstein</a:t>
            </a:r>
            <a:r>
              <a:rPr lang="en-US" dirty="0"/>
              <a:t> </a:t>
            </a:r>
            <a:r>
              <a:rPr lang="en-US" dirty="0" smtClean="0"/>
              <a:t>(1994)</a:t>
            </a:r>
            <a:endParaRPr lang="en-US" i="1" dirty="0"/>
          </a:p>
        </p:txBody>
      </p:sp>
      <p:pic>
        <p:nvPicPr>
          <p:cNvPr id="4" name="Content Placeholder 3" descr="Screen Shot 2015-02-05 at 12.35.37 PM.png"/>
          <p:cNvPicPr>
            <a:picLocks noGrp="1" noChangeAspect="1"/>
          </p:cNvPicPr>
          <p:nvPr>
            <p:ph idx="1"/>
          </p:nvPr>
        </p:nvPicPr>
        <p:blipFill>
          <a:blip r:embed="rId2">
            <a:extLst>
              <a:ext uri="{28A0092B-C50C-407E-A947-70E740481C1C}">
                <a14:useLocalDpi xmlns:a14="http://schemas.microsoft.com/office/drawing/2010/main" val="0"/>
              </a:ext>
            </a:extLst>
          </a:blip>
          <a:srcRect l="1776" r="1776"/>
          <a:stretch>
            <a:fillRect/>
          </a:stretch>
        </p:blipFill>
        <p:spPr/>
      </p:pic>
    </p:spTree>
    <p:extLst>
      <p:ext uri="{BB962C8B-B14F-4D97-AF65-F5344CB8AC3E}">
        <p14:creationId xmlns:p14="http://schemas.microsoft.com/office/powerpoint/2010/main" val="1633628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Question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solidFill>
                  <a:srgbClr val="F79646"/>
                </a:solidFill>
              </a:rPr>
              <a:t>Both the novel and the film versions of </a:t>
            </a:r>
            <a:r>
              <a:rPr lang="en-US" i="1" dirty="0" smtClean="0">
                <a:solidFill>
                  <a:srgbClr val="F79646"/>
                </a:solidFill>
              </a:rPr>
              <a:t>Frankenstein</a:t>
            </a:r>
            <a:r>
              <a:rPr lang="en-US" dirty="0" smtClean="0">
                <a:solidFill>
                  <a:srgbClr val="F79646"/>
                </a:solidFill>
              </a:rPr>
              <a:t> are concerned with the question of whether the ‘creature’ is human or not. To answer this, we have to decide: “What is the definition of ‘human,’ human-ness, or humanity?” </a:t>
            </a:r>
          </a:p>
          <a:p>
            <a:pPr marL="0" indent="0">
              <a:buNone/>
            </a:pPr>
            <a:endParaRPr lang="en-US" dirty="0">
              <a:solidFill>
                <a:srgbClr val="F79646"/>
              </a:solidFill>
            </a:endParaRPr>
          </a:p>
          <a:p>
            <a:r>
              <a:rPr lang="en-US" dirty="0" smtClean="0">
                <a:solidFill>
                  <a:srgbClr val="F79646"/>
                </a:solidFill>
              </a:rPr>
              <a:t>In what ways, if any, is the creature a ‘monster’?</a:t>
            </a:r>
          </a:p>
          <a:p>
            <a:r>
              <a:rPr lang="en-US" dirty="0" smtClean="0">
                <a:solidFill>
                  <a:srgbClr val="F79646"/>
                </a:solidFill>
              </a:rPr>
              <a:t>In what ways, if any,  is it human? </a:t>
            </a:r>
          </a:p>
          <a:p>
            <a:r>
              <a:rPr lang="en-US" dirty="0" smtClean="0">
                <a:solidFill>
                  <a:srgbClr val="FF0000"/>
                </a:solidFill>
              </a:rPr>
              <a:t>What definitions of ‘humanity’ are implied in your answers? </a:t>
            </a:r>
            <a:endParaRPr lang="en-US" dirty="0">
              <a:solidFill>
                <a:srgbClr val="FF0000"/>
              </a:solidFill>
            </a:endParaRPr>
          </a:p>
        </p:txBody>
      </p:sp>
    </p:spTree>
    <p:extLst>
      <p:ext uri="{BB962C8B-B14F-4D97-AF65-F5344CB8AC3E}">
        <p14:creationId xmlns:p14="http://schemas.microsoft.com/office/powerpoint/2010/main" val="1964341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Signal Question</a:t>
            </a:r>
            <a:endParaRPr lang="en-US" dirty="0">
              <a:solidFill>
                <a:schemeClr val="accent6"/>
              </a:solidFill>
            </a:endParaRPr>
          </a:p>
        </p:txBody>
      </p:sp>
      <p:sp>
        <p:nvSpPr>
          <p:cNvPr id="3" name="Content Placeholder 2"/>
          <p:cNvSpPr>
            <a:spLocks noGrp="1"/>
          </p:cNvSpPr>
          <p:nvPr>
            <p:ph idx="1"/>
          </p:nvPr>
        </p:nvSpPr>
        <p:spPr/>
        <p:txBody>
          <a:bodyPr/>
          <a:lstStyle/>
          <a:p>
            <a:pPr marL="0" indent="0">
              <a:buNone/>
            </a:pPr>
            <a:r>
              <a:rPr lang="en-US" dirty="0" smtClean="0"/>
              <a:t>If the creature is a source of both desire/fantasy and anxiety for Victor Frankenstein, what might it represent or symbolize? What are the hidden desires, fantasies, fears, or anxieties evoked in Victor Frankenstein by the creature?</a:t>
            </a:r>
            <a:endParaRPr lang="en-US" dirty="0"/>
          </a:p>
        </p:txBody>
      </p:sp>
    </p:spTree>
    <p:extLst>
      <p:ext uri="{BB962C8B-B14F-4D97-AF65-F5344CB8AC3E}">
        <p14:creationId xmlns:p14="http://schemas.microsoft.com/office/powerpoint/2010/main" val="14576672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smtClean="0"/>
              <a:t>Frankenstein; </a:t>
            </a:r>
            <a:br>
              <a:rPr lang="en-US" i="1" dirty="0" smtClean="0"/>
            </a:br>
            <a:r>
              <a:rPr lang="en-US" i="1" dirty="0" smtClean="0"/>
              <a:t>or, The Modern Prometheus</a:t>
            </a:r>
            <a:endParaRPr lang="en-US" i="1" dirty="0"/>
          </a:p>
        </p:txBody>
      </p:sp>
      <p:sp>
        <p:nvSpPr>
          <p:cNvPr id="3" name="Content Placeholder 2"/>
          <p:cNvSpPr>
            <a:spLocks noGrp="1"/>
          </p:cNvSpPr>
          <p:nvPr>
            <p:ph idx="1"/>
          </p:nvPr>
        </p:nvSpPr>
        <p:spPr>
          <a:xfrm>
            <a:off x="4350506" y="1600200"/>
            <a:ext cx="4336294" cy="4525963"/>
          </a:xfrm>
        </p:spPr>
        <p:txBody>
          <a:bodyPr/>
          <a:lstStyle/>
          <a:p>
            <a:r>
              <a:rPr lang="en-US" dirty="0" smtClean="0">
                <a:solidFill>
                  <a:srgbClr val="F79646"/>
                </a:solidFill>
              </a:rPr>
              <a:t>Published anonymously, 1818</a:t>
            </a:r>
          </a:p>
          <a:p>
            <a:r>
              <a:rPr lang="en-US" dirty="0" smtClean="0">
                <a:solidFill>
                  <a:srgbClr val="F79646"/>
                </a:solidFill>
              </a:rPr>
              <a:t>Assumed to be Percy Shelley’s work (or at least written by a man)</a:t>
            </a:r>
          </a:p>
          <a:p>
            <a:r>
              <a:rPr lang="en-US" dirty="0" smtClean="0">
                <a:solidFill>
                  <a:srgbClr val="F79646"/>
                </a:solidFill>
              </a:rPr>
              <a:t>Critically well received</a:t>
            </a:r>
          </a:p>
          <a:p>
            <a:r>
              <a:rPr lang="en-US" dirty="0" smtClean="0">
                <a:solidFill>
                  <a:srgbClr val="F79646"/>
                </a:solidFill>
              </a:rPr>
              <a:t>Heavily revised in 1831 (more conservative)</a:t>
            </a:r>
            <a:endParaRPr lang="en-US" dirty="0">
              <a:solidFill>
                <a:srgbClr val="F79646"/>
              </a:solidFill>
            </a:endParaRPr>
          </a:p>
        </p:txBody>
      </p:sp>
      <p:pic>
        <p:nvPicPr>
          <p:cNvPr id="4" name="Picture 3"/>
          <p:cNvPicPr>
            <a:picLocks noChangeAspect="1"/>
          </p:cNvPicPr>
          <p:nvPr/>
        </p:nvPicPr>
        <p:blipFill>
          <a:blip r:embed="rId2"/>
          <a:stretch>
            <a:fillRect/>
          </a:stretch>
        </p:blipFill>
        <p:spPr>
          <a:xfrm>
            <a:off x="1" y="1595793"/>
            <a:ext cx="3707788" cy="5262207"/>
          </a:xfrm>
          <a:prstGeom prst="rect">
            <a:avLst/>
          </a:prstGeom>
        </p:spPr>
      </p:pic>
      <p:sp>
        <p:nvSpPr>
          <p:cNvPr id="5" name="TextBox 4"/>
          <p:cNvSpPr txBox="1"/>
          <p:nvPr/>
        </p:nvSpPr>
        <p:spPr>
          <a:xfrm>
            <a:off x="3707789" y="6453383"/>
            <a:ext cx="3195663" cy="369332"/>
          </a:xfrm>
          <a:prstGeom prst="rect">
            <a:avLst/>
          </a:prstGeom>
          <a:noFill/>
        </p:spPr>
        <p:txBody>
          <a:bodyPr wrap="square" rtlCol="0">
            <a:spAutoFit/>
          </a:bodyPr>
          <a:lstStyle/>
          <a:p>
            <a:r>
              <a:rPr lang="en-US" dirty="0" smtClean="0"/>
              <a:t>Frontispiece for 1831 edition</a:t>
            </a:r>
            <a:endParaRPr lang="en-US" dirty="0"/>
          </a:p>
        </p:txBody>
      </p:sp>
    </p:spTree>
    <p:extLst>
      <p:ext uri="{BB962C8B-B14F-4D97-AF65-F5344CB8AC3E}">
        <p14:creationId xmlns:p14="http://schemas.microsoft.com/office/powerpoint/2010/main" val="2409892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Question</a:t>
            </a:r>
            <a:endParaRPr lang="en-US" dirty="0"/>
          </a:p>
        </p:txBody>
      </p:sp>
      <p:sp>
        <p:nvSpPr>
          <p:cNvPr id="3" name="Content Placeholder 2"/>
          <p:cNvSpPr>
            <a:spLocks noGrp="1"/>
          </p:cNvSpPr>
          <p:nvPr>
            <p:ph idx="1"/>
          </p:nvPr>
        </p:nvSpPr>
        <p:spPr/>
        <p:txBody>
          <a:bodyPr/>
          <a:lstStyle/>
          <a:p>
            <a:pPr marL="0" indent="0">
              <a:buNone/>
            </a:pPr>
            <a:r>
              <a:rPr lang="en-US" dirty="0" smtClean="0"/>
              <a:t>Pick any one of the “theses” we just reviewed, and explain how you think it is related to </a:t>
            </a:r>
            <a:r>
              <a:rPr lang="en-US" i="1" dirty="0" smtClean="0"/>
              <a:t>Mary Shelley’s Frankenstein</a:t>
            </a:r>
            <a:r>
              <a:rPr lang="en-US" dirty="0" smtClean="0"/>
              <a:t> (the film). </a:t>
            </a:r>
            <a:r>
              <a:rPr lang="en-US" dirty="0" smtClean="0">
                <a:solidFill>
                  <a:srgbClr val="F79646"/>
                </a:solidFill>
              </a:rPr>
              <a:t>How might the thesis help you interpret the film? Conversely, how might the film help you better understand the thesis? </a:t>
            </a:r>
          </a:p>
          <a:p>
            <a:pPr marL="0" indent="0">
              <a:buNone/>
            </a:pPr>
            <a:endParaRPr lang="en-US" dirty="0">
              <a:solidFill>
                <a:srgbClr val="F79646"/>
              </a:solidFill>
            </a:endParaRPr>
          </a:p>
          <a:p>
            <a:pPr marL="0" indent="0">
              <a:buNone/>
            </a:pPr>
            <a:r>
              <a:rPr lang="en-US" dirty="0" smtClean="0">
                <a:solidFill>
                  <a:srgbClr val="FFFFFF"/>
                </a:solidFill>
              </a:rPr>
              <a:t>Write for </a:t>
            </a:r>
            <a:r>
              <a:rPr lang="en-US" dirty="0">
                <a:solidFill>
                  <a:srgbClr val="FFFFFF"/>
                </a:solidFill>
              </a:rPr>
              <a:t>5</a:t>
            </a:r>
            <a:r>
              <a:rPr lang="en-US" dirty="0" smtClean="0">
                <a:solidFill>
                  <a:srgbClr val="FFFFFF"/>
                </a:solidFill>
              </a:rPr>
              <a:t> minutes. </a:t>
            </a:r>
            <a:endParaRPr lang="en-US" dirty="0">
              <a:solidFill>
                <a:srgbClr val="FFFFFF"/>
              </a:solidFill>
            </a:endParaRPr>
          </a:p>
        </p:txBody>
      </p:sp>
    </p:spTree>
    <p:extLst>
      <p:ext uri="{BB962C8B-B14F-4D97-AF65-F5344CB8AC3E}">
        <p14:creationId xmlns:p14="http://schemas.microsoft.com/office/powerpoint/2010/main" val="30821257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rPr>
              <a:t>“Monster Culture (Seven Theses)”</a:t>
            </a:r>
            <a:endParaRPr lang="en-US" dirty="0">
              <a:solidFill>
                <a:schemeClr val="accent6"/>
              </a:solidFill>
            </a:endParaRPr>
          </a:p>
        </p:txBody>
      </p:sp>
      <p:sp>
        <p:nvSpPr>
          <p:cNvPr id="3" name="Content Placeholder 2"/>
          <p:cNvSpPr>
            <a:spLocks noGrp="1"/>
          </p:cNvSpPr>
          <p:nvPr>
            <p:ph idx="1"/>
          </p:nvPr>
        </p:nvSpPr>
        <p:spPr>
          <a:xfrm>
            <a:off x="457200" y="1600200"/>
            <a:ext cx="8369300" cy="4525963"/>
          </a:xfrm>
        </p:spPr>
        <p:txBody>
          <a:bodyPr>
            <a:normAutofit fontScale="92500"/>
          </a:bodyPr>
          <a:lstStyle/>
          <a:p>
            <a:pPr marL="514350" indent="-514350">
              <a:buFont typeface="+mj-lt"/>
              <a:buAutoNum type="arabicPeriod"/>
            </a:pPr>
            <a:r>
              <a:rPr lang="en-US" dirty="0"/>
              <a:t>The Monster’s Body Is a Cultural </a:t>
            </a:r>
            <a:r>
              <a:rPr lang="en-US" dirty="0" smtClean="0"/>
              <a:t>Body</a:t>
            </a:r>
          </a:p>
          <a:p>
            <a:pPr marL="514350" indent="-514350">
              <a:buFont typeface="+mj-lt"/>
              <a:buAutoNum type="arabicPeriod"/>
            </a:pPr>
            <a:r>
              <a:rPr lang="en-US" dirty="0"/>
              <a:t>The Monster Always </a:t>
            </a:r>
            <a:r>
              <a:rPr lang="en-US" dirty="0" smtClean="0"/>
              <a:t>Escapes</a:t>
            </a:r>
          </a:p>
          <a:p>
            <a:pPr marL="514350" indent="-514350">
              <a:buFont typeface="+mj-lt"/>
              <a:buAutoNum type="arabicPeriod"/>
            </a:pPr>
            <a:r>
              <a:rPr lang="en-US" dirty="0"/>
              <a:t>The Monster is the Harbinger of Category </a:t>
            </a:r>
            <a:r>
              <a:rPr lang="en-US" dirty="0" smtClean="0"/>
              <a:t>Crisis</a:t>
            </a:r>
          </a:p>
          <a:p>
            <a:pPr marL="514350" indent="-514350">
              <a:buFont typeface="+mj-lt"/>
              <a:buAutoNum type="arabicPeriod"/>
            </a:pPr>
            <a:r>
              <a:rPr lang="en-US" dirty="0"/>
              <a:t>The Monster Dwells at the Gates of </a:t>
            </a:r>
            <a:r>
              <a:rPr lang="en-US" dirty="0" smtClean="0"/>
              <a:t>Difference</a:t>
            </a:r>
          </a:p>
          <a:p>
            <a:pPr marL="514350" indent="-514350">
              <a:buFont typeface="+mj-lt"/>
              <a:buAutoNum type="arabicPeriod"/>
            </a:pPr>
            <a:r>
              <a:rPr lang="en-US" dirty="0"/>
              <a:t>The Monster Polices the Borders of the </a:t>
            </a:r>
            <a:r>
              <a:rPr lang="en-US" dirty="0" smtClean="0"/>
              <a:t>Possible</a:t>
            </a:r>
          </a:p>
          <a:p>
            <a:pPr marL="514350" indent="-514350">
              <a:buFont typeface="+mj-lt"/>
              <a:buAutoNum type="arabicPeriod"/>
            </a:pPr>
            <a:r>
              <a:rPr lang="en-US" dirty="0"/>
              <a:t>Fear of the Monster is Really a Kind of </a:t>
            </a:r>
            <a:r>
              <a:rPr lang="en-US" dirty="0" smtClean="0"/>
              <a:t>Desire</a:t>
            </a:r>
          </a:p>
          <a:p>
            <a:pPr marL="514350" indent="-514350">
              <a:buFont typeface="+mj-lt"/>
              <a:buAutoNum type="arabicPeriod"/>
            </a:pPr>
            <a:r>
              <a:rPr lang="en-US" dirty="0"/>
              <a:t>The Monster Stands at the Threshold… of Becoming</a:t>
            </a:r>
          </a:p>
        </p:txBody>
      </p:sp>
    </p:spTree>
    <p:extLst>
      <p:ext uri="{BB962C8B-B14F-4D97-AF65-F5344CB8AC3E}">
        <p14:creationId xmlns:p14="http://schemas.microsoft.com/office/powerpoint/2010/main" val="1330293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‘monstrosity’ created? </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William Shakespeare: </a:t>
            </a:r>
            <a:r>
              <a:rPr lang="en-US" dirty="0" smtClean="0">
                <a:solidFill>
                  <a:schemeClr val="accent6"/>
                </a:solidFill>
              </a:rPr>
              <a:t>“Some are born great, some achieve greatness, and some have greatness thrust upon them.” </a:t>
            </a:r>
          </a:p>
          <a:p>
            <a:pPr marL="0" indent="0">
              <a:buNone/>
            </a:pPr>
            <a:endParaRPr lang="en-US" dirty="0"/>
          </a:p>
          <a:p>
            <a:pPr marL="0" indent="0">
              <a:buNone/>
            </a:pPr>
            <a:r>
              <a:rPr lang="en-US" dirty="0" smtClean="0"/>
              <a:t>A modification: </a:t>
            </a:r>
            <a:r>
              <a:rPr lang="en-US" dirty="0" smtClean="0">
                <a:solidFill>
                  <a:srgbClr val="F79646"/>
                </a:solidFill>
              </a:rPr>
              <a:t>“Some are born </a:t>
            </a:r>
            <a:r>
              <a:rPr lang="en-US" dirty="0" smtClean="0">
                <a:solidFill>
                  <a:srgbClr val="FF0000"/>
                </a:solidFill>
              </a:rPr>
              <a:t>monsters</a:t>
            </a:r>
            <a:r>
              <a:rPr lang="en-US" dirty="0" smtClean="0">
                <a:solidFill>
                  <a:srgbClr val="F79646"/>
                </a:solidFill>
              </a:rPr>
              <a:t>, some achieve </a:t>
            </a:r>
            <a:r>
              <a:rPr lang="en-US" dirty="0" smtClean="0">
                <a:solidFill>
                  <a:srgbClr val="FF0000"/>
                </a:solidFill>
              </a:rPr>
              <a:t>monstrosity</a:t>
            </a:r>
            <a:r>
              <a:rPr lang="en-US" dirty="0" smtClean="0">
                <a:solidFill>
                  <a:srgbClr val="F79646"/>
                </a:solidFill>
              </a:rPr>
              <a:t>, and some have </a:t>
            </a:r>
            <a:r>
              <a:rPr lang="en-US" dirty="0" smtClean="0">
                <a:solidFill>
                  <a:srgbClr val="FF0000"/>
                </a:solidFill>
              </a:rPr>
              <a:t>monstrosity</a:t>
            </a:r>
            <a:r>
              <a:rPr lang="en-US" dirty="0" smtClean="0">
                <a:solidFill>
                  <a:srgbClr val="F79646"/>
                </a:solidFill>
              </a:rPr>
              <a:t> thrust upon them.” </a:t>
            </a:r>
          </a:p>
          <a:p>
            <a:pPr marL="0" indent="0">
              <a:buNone/>
            </a:pPr>
            <a:endParaRPr lang="en-US" dirty="0">
              <a:solidFill>
                <a:srgbClr val="F79646"/>
              </a:solidFill>
            </a:endParaRPr>
          </a:p>
          <a:p>
            <a:pPr marL="0" indent="0">
              <a:buNone/>
            </a:pPr>
            <a:r>
              <a:rPr lang="en-US" dirty="0" smtClean="0"/>
              <a:t>Discussion question: </a:t>
            </a:r>
            <a:r>
              <a:rPr lang="en-US" dirty="0" smtClean="0">
                <a:solidFill>
                  <a:srgbClr val="FFFF00"/>
                </a:solidFill>
              </a:rPr>
              <a:t>Which of these three options best applies to Frankenstein’s monster? Why? </a:t>
            </a:r>
          </a:p>
        </p:txBody>
      </p:sp>
    </p:spTree>
    <p:extLst>
      <p:ext uri="{BB962C8B-B14F-4D97-AF65-F5344CB8AC3E}">
        <p14:creationId xmlns:p14="http://schemas.microsoft.com/office/powerpoint/2010/main" val="2128646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Contexts for the novel</a:t>
            </a:r>
            <a:endParaRPr lang="en-US" dirty="0"/>
          </a:p>
        </p:txBody>
      </p:sp>
      <p:sp>
        <p:nvSpPr>
          <p:cNvPr id="3" name="Content Placeholder 2"/>
          <p:cNvSpPr>
            <a:spLocks noGrp="1"/>
          </p:cNvSpPr>
          <p:nvPr>
            <p:ph idx="1"/>
          </p:nvPr>
        </p:nvSpPr>
        <p:spPr/>
        <p:txBody>
          <a:bodyPr/>
          <a:lstStyle/>
          <a:p>
            <a:r>
              <a:rPr lang="en-US" dirty="0" smtClean="0">
                <a:solidFill>
                  <a:srgbClr val="F79646"/>
                </a:solidFill>
              </a:rPr>
              <a:t>Biographical: </a:t>
            </a:r>
            <a:r>
              <a:rPr lang="en-US" dirty="0" smtClean="0"/>
              <a:t>the recent death of Shelley’s baby</a:t>
            </a:r>
          </a:p>
          <a:p>
            <a:r>
              <a:rPr lang="en-US" dirty="0" smtClean="0">
                <a:solidFill>
                  <a:srgbClr val="F79646"/>
                </a:solidFill>
              </a:rPr>
              <a:t>Political</a:t>
            </a:r>
            <a:r>
              <a:rPr lang="en-US" smtClean="0">
                <a:solidFill>
                  <a:srgbClr val="F79646"/>
                </a:solidFill>
              </a:rPr>
              <a:t>: </a:t>
            </a:r>
            <a:r>
              <a:rPr lang="en-US" smtClean="0"/>
              <a:t>the French Revolution (1789-99), </a:t>
            </a:r>
            <a:r>
              <a:rPr lang="en-US" dirty="0" smtClean="0"/>
              <a:t>“Luddite” uprisings in Britain (1811-17)</a:t>
            </a:r>
          </a:p>
          <a:p>
            <a:r>
              <a:rPr lang="en-US" dirty="0" smtClean="0">
                <a:solidFill>
                  <a:srgbClr val="F79646"/>
                </a:solidFill>
              </a:rPr>
              <a:t>Scientific: </a:t>
            </a:r>
            <a:r>
              <a:rPr lang="en-US" dirty="0" smtClean="0"/>
              <a:t>experiments with galvanic electricity in early 19</a:t>
            </a:r>
            <a:r>
              <a:rPr lang="en-US" baseline="30000" dirty="0" smtClean="0"/>
              <a:t>th</a:t>
            </a:r>
            <a:r>
              <a:rPr lang="en-US" dirty="0" smtClean="0"/>
              <a:t> century </a:t>
            </a:r>
            <a:endParaRPr lang="en-US" dirty="0"/>
          </a:p>
        </p:txBody>
      </p:sp>
    </p:spTree>
    <p:extLst>
      <p:ext uri="{BB962C8B-B14F-4D97-AF65-F5344CB8AC3E}">
        <p14:creationId xmlns:p14="http://schemas.microsoft.com/office/powerpoint/2010/main" val="2653296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Background</a:t>
            </a:r>
            <a:endParaRPr lang="en-US" dirty="0"/>
          </a:p>
        </p:txBody>
      </p:sp>
      <p:sp>
        <p:nvSpPr>
          <p:cNvPr id="3" name="Content Placeholder 2"/>
          <p:cNvSpPr>
            <a:spLocks noGrp="1"/>
          </p:cNvSpPr>
          <p:nvPr>
            <p:ph idx="1"/>
          </p:nvPr>
        </p:nvSpPr>
        <p:spPr/>
        <p:txBody>
          <a:bodyPr>
            <a:normAutofit/>
          </a:bodyPr>
          <a:lstStyle/>
          <a:p>
            <a:r>
              <a:rPr lang="en-US" dirty="0" smtClean="0">
                <a:solidFill>
                  <a:srgbClr val="F79646"/>
                </a:solidFill>
              </a:rPr>
              <a:t>Public dissections were popular from 14</a:t>
            </a:r>
            <a:r>
              <a:rPr lang="en-US" baseline="30000" dirty="0" smtClean="0">
                <a:solidFill>
                  <a:srgbClr val="F79646"/>
                </a:solidFill>
              </a:rPr>
              <a:t>th</a:t>
            </a:r>
            <a:r>
              <a:rPr lang="en-US" dirty="0" smtClean="0">
                <a:solidFill>
                  <a:srgbClr val="F79646"/>
                </a:solidFill>
              </a:rPr>
              <a:t> to 19</a:t>
            </a:r>
            <a:r>
              <a:rPr lang="en-US" baseline="30000" dirty="0" smtClean="0">
                <a:solidFill>
                  <a:srgbClr val="F79646"/>
                </a:solidFill>
              </a:rPr>
              <a:t>th</a:t>
            </a:r>
            <a:r>
              <a:rPr lang="en-US" dirty="0" smtClean="0">
                <a:solidFill>
                  <a:srgbClr val="F79646"/>
                </a:solidFill>
              </a:rPr>
              <a:t> century</a:t>
            </a:r>
          </a:p>
          <a:p>
            <a:r>
              <a:rPr lang="en-US" dirty="0" smtClean="0">
                <a:solidFill>
                  <a:srgbClr val="F79646"/>
                </a:solidFill>
              </a:rPr>
              <a:t>Galvanism: stimulation of muscles with electricity</a:t>
            </a:r>
          </a:p>
          <a:p>
            <a:pPr marL="0" indent="0">
              <a:buNone/>
            </a:pPr>
            <a:r>
              <a:rPr lang="en-US" dirty="0" smtClean="0"/>
              <a:t>Both were practiced on</a:t>
            </a:r>
          </a:p>
          <a:p>
            <a:pPr marL="0" indent="0">
              <a:buNone/>
            </a:pPr>
            <a:r>
              <a:rPr lang="en-US" dirty="0" smtClean="0"/>
              <a:t>animals &amp; humans </a:t>
            </a:r>
          </a:p>
          <a:p>
            <a:pPr marL="0" indent="0">
              <a:buNone/>
            </a:pPr>
            <a:r>
              <a:rPr lang="en-US" dirty="0" smtClean="0"/>
              <a:t>(including recently </a:t>
            </a:r>
          </a:p>
          <a:p>
            <a:pPr marL="0" indent="0">
              <a:buNone/>
            </a:pPr>
            <a:r>
              <a:rPr lang="en-US" dirty="0"/>
              <a:t>e</a:t>
            </a:r>
            <a:r>
              <a:rPr lang="en-US" dirty="0" smtClean="0"/>
              <a:t>xecuted criminals)</a:t>
            </a:r>
            <a:endParaRPr lang="en-US" dirty="0"/>
          </a:p>
        </p:txBody>
      </p:sp>
      <p:pic>
        <p:nvPicPr>
          <p:cNvPr id="5" name="Picture 4"/>
          <p:cNvPicPr>
            <a:picLocks noChangeAspect="1"/>
          </p:cNvPicPr>
          <p:nvPr/>
        </p:nvPicPr>
        <p:blipFill>
          <a:blip r:embed="rId2"/>
          <a:stretch>
            <a:fillRect/>
          </a:stretch>
        </p:blipFill>
        <p:spPr>
          <a:xfrm>
            <a:off x="4813446" y="3310505"/>
            <a:ext cx="4330554" cy="3547495"/>
          </a:xfrm>
          <a:prstGeom prst="rect">
            <a:avLst/>
          </a:prstGeom>
        </p:spPr>
      </p:pic>
    </p:spTree>
    <p:extLst>
      <p:ext uri="{BB962C8B-B14F-4D97-AF65-F5344CB8AC3E}">
        <p14:creationId xmlns:p14="http://schemas.microsoft.com/office/powerpoint/2010/main" val="137081360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Background</a:t>
            </a:r>
            <a:endParaRPr lang="en-US" dirty="0"/>
          </a:p>
        </p:txBody>
      </p:sp>
      <p:sp>
        <p:nvSpPr>
          <p:cNvPr id="3" name="Content Placeholder 2"/>
          <p:cNvSpPr>
            <a:spLocks noGrp="1"/>
          </p:cNvSpPr>
          <p:nvPr>
            <p:ph idx="1"/>
          </p:nvPr>
        </p:nvSpPr>
        <p:spPr>
          <a:xfrm>
            <a:off x="457200" y="1417638"/>
            <a:ext cx="8229599" cy="4525963"/>
          </a:xfrm>
        </p:spPr>
        <p:txBody>
          <a:bodyPr/>
          <a:lstStyle/>
          <a:p>
            <a:r>
              <a:rPr lang="en-US" dirty="0" smtClean="0">
                <a:solidFill>
                  <a:srgbClr val="F79646"/>
                </a:solidFill>
              </a:rPr>
              <a:t>Dissection often included as ‘additional’ punishment for criminals</a:t>
            </a:r>
          </a:p>
          <a:p>
            <a:r>
              <a:rPr lang="en-US" dirty="0" smtClean="0">
                <a:solidFill>
                  <a:srgbClr val="F79646"/>
                </a:solidFill>
              </a:rPr>
              <a:t>Scarcity of corpses induced grave robbing</a:t>
            </a:r>
          </a:p>
          <a:p>
            <a:endParaRPr lang="en-US" dirty="0"/>
          </a:p>
        </p:txBody>
      </p:sp>
      <p:pic>
        <p:nvPicPr>
          <p:cNvPr id="4" name="Picture 3"/>
          <p:cNvPicPr>
            <a:picLocks noChangeAspect="1"/>
          </p:cNvPicPr>
          <p:nvPr/>
        </p:nvPicPr>
        <p:blipFill>
          <a:blip r:embed="rId2"/>
          <a:stretch>
            <a:fillRect/>
          </a:stretch>
        </p:blipFill>
        <p:spPr>
          <a:xfrm>
            <a:off x="1946076" y="3318883"/>
            <a:ext cx="5002286" cy="3539117"/>
          </a:xfrm>
          <a:prstGeom prst="rect">
            <a:avLst/>
          </a:prstGeom>
        </p:spPr>
      </p:pic>
    </p:spTree>
    <p:extLst>
      <p:ext uri="{BB962C8B-B14F-4D97-AF65-F5344CB8AC3E}">
        <p14:creationId xmlns:p14="http://schemas.microsoft.com/office/powerpoint/2010/main" val="1637316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2076</TotalTime>
  <Words>1005</Words>
  <Application>Microsoft Macintosh PowerPoint</Application>
  <PresentationFormat>On-screen Show (4:3)</PresentationFormat>
  <Paragraphs>91</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Black</vt:lpstr>
      <vt:lpstr>PowerPoint Presentation</vt:lpstr>
      <vt:lpstr>Mary Wollstonecraft Shelley</vt:lpstr>
      <vt:lpstr>Frankenstein;  or, The Modern Prometheus</vt:lpstr>
      <vt:lpstr>Signal Question</vt:lpstr>
      <vt:lpstr>“Monster Culture (Seven Theses)”</vt:lpstr>
      <vt:lpstr>How is ‘monstrosity’ created? </vt:lpstr>
      <vt:lpstr>Contexts for the novel</vt:lpstr>
      <vt:lpstr>Scientific Background</vt:lpstr>
      <vt:lpstr>Scientific Background</vt:lpstr>
      <vt:lpstr>Parent Problems</vt:lpstr>
      <vt:lpstr>Parent Problems</vt:lpstr>
      <vt:lpstr>Parent Problems</vt:lpstr>
      <vt:lpstr>The Uncanny</vt:lpstr>
      <vt:lpstr>Masahiro Mori, “The Uncanny Valley”</vt:lpstr>
      <vt:lpstr>The Freudian “Uncanny”</vt:lpstr>
      <vt:lpstr>Adaptations</vt:lpstr>
      <vt:lpstr>Edison Studios, Frankenstein (1910)</vt:lpstr>
      <vt:lpstr>James Whale, Frankenstein (1931): Boris Karloff</vt:lpstr>
      <vt:lpstr>Kenneth Branagh, Mary Shelley’s Frankenstein (1994): Robert DeNiro</vt:lpstr>
      <vt:lpstr>Stuart Beattie, I, Frankenstein (2014): Aaron Eckhart</vt:lpstr>
      <vt:lpstr>Paul McGuigan, Victor Frankenstein (2015): Guillaume Delaunay</vt:lpstr>
      <vt:lpstr>Mary Shelley’s Frankenstein (1994)</vt:lpstr>
      <vt:lpstr>Mary Shelley’s Frankenstein (1994)</vt:lpstr>
      <vt:lpstr>Mary Shelley’s Frankenstein (1994)</vt:lpstr>
      <vt:lpstr>Mary Shelley’s Frankenstein (1994)</vt:lpstr>
      <vt:lpstr>Mary Shelley’s Frankenstein (1994)</vt:lpstr>
      <vt:lpstr>Mary Shelley’s Frankenstein (1994)</vt:lpstr>
      <vt:lpstr>Signal Question</vt:lpstr>
      <vt:lpstr>Signal Question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Lam</dc:creator>
  <cp:lastModifiedBy>Divya Victor</cp:lastModifiedBy>
  <cp:revision>87</cp:revision>
  <dcterms:created xsi:type="dcterms:W3CDTF">2015-02-02T05:51:15Z</dcterms:created>
  <dcterms:modified xsi:type="dcterms:W3CDTF">2017-09-18T15:56:25Z</dcterms:modified>
</cp:coreProperties>
</file>